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BD599-6036-E192-3C1C-B38B50C13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974911" cy="861420"/>
          </a:xfrm>
        </p:spPr>
        <p:txBody>
          <a:bodyPr>
            <a:normAutofit/>
          </a:bodyPr>
          <a:lstStyle/>
          <a:p>
            <a:r>
              <a:rPr lang="en-IT">
                <a:solidFill>
                  <a:schemeClr val="tx1">
                    <a:lumMod val="85000"/>
                    <a:lumOff val="15000"/>
                  </a:schemeClr>
                </a:solidFill>
              </a:rPr>
              <a:t>Etion Pinari e Pietro Moroni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93794-C4D4-4F47-EA9D-0A2A11052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6974915" cy="3329581"/>
          </a:xfrm>
        </p:spPr>
        <p:txBody>
          <a:bodyPr>
            <a:normAutofit/>
          </a:bodyPr>
          <a:lstStyle/>
          <a:p>
            <a:r>
              <a:rPr lang="en-IT"/>
              <a:t>DIMA eShop</a:t>
            </a:r>
            <a:endParaRPr lang="en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7084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5EB5-D40C-BF71-B630-8F91084AD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1641987"/>
          </a:xfrm>
        </p:spPr>
        <p:txBody>
          <a:bodyPr>
            <a:normAutofit/>
          </a:bodyPr>
          <a:lstStyle/>
          <a:p>
            <a:r>
              <a:rPr lang="en-IT"/>
              <a:t>Integration Tests</a:t>
            </a:r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E4F8373-F52A-B14F-0572-7B6607AB8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0"/>
          <a:stretch/>
        </p:blipFill>
        <p:spPr>
          <a:xfrm>
            <a:off x="5548185" y="0"/>
            <a:ext cx="6643816" cy="68741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95ACC-A6FA-18CE-1F2E-11831CB37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4797256" cy="380999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/>
              <a:t>Integration tests are designed around an expected flow of actions that simulates an expected interaction of a user with the real application.</a:t>
            </a:r>
          </a:p>
          <a:p>
            <a:pPr>
              <a:buFont typeface="Wingdings" pitchFamily="2" charset="2"/>
              <a:buChar char="v"/>
            </a:pPr>
            <a:r>
              <a:rPr lang="en-US"/>
              <a:t>The interactions are also designed around the mock data since we decided to decouple database communication from the simulation.</a:t>
            </a:r>
          </a:p>
          <a:p>
            <a:pPr>
              <a:buFont typeface="Wingdings" pitchFamily="2" charset="2"/>
              <a:buChar char="v"/>
            </a:pP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6801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75B8-425F-B84E-FFCE-25EA9BAB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Purpose of 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9F3E-C492-D172-1E7B-DE250FD2D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3540" indent="-383540"/>
            <a:r>
              <a:rPr lang="en-US" dirty="0">
                <a:ea typeface="+mn-lt"/>
                <a:cs typeface="+mn-lt"/>
              </a:rPr>
              <a:t>User-friendly interface which connects clients and the vendors allowing them to respectively buy and sell products.</a:t>
            </a:r>
            <a:endParaRPr lang="it-IT" dirty="0">
              <a:ea typeface="+mn-lt"/>
              <a:cs typeface="+mn-lt"/>
            </a:endParaRPr>
          </a:p>
          <a:p>
            <a:pPr marL="383540" indent="-383540"/>
            <a:r>
              <a:rPr lang="en-US" dirty="0">
                <a:ea typeface="+mn-lt"/>
                <a:cs typeface="+mn-lt"/>
              </a:rPr>
              <a:t>It works as an intuitive interface for clients to browse and buy products from our shop.</a:t>
            </a:r>
            <a:endParaRPr lang="it-IT" dirty="0">
              <a:ea typeface="+mn-lt"/>
              <a:cs typeface="+mn-lt"/>
            </a:endParaRPr>
          </a:p>
          <a:p>
            <a:pPr marL="383540" indent="-383540"/>
            <a:r>
              <a:rPr lang="en-US" dirty="0">
                <a:ea typeface="+mn-lt"/>
                <a:cs typeface="+mn-lt"/>
              </a:rPr>
              <a:t>Both purchase and keep track of products you like by saving them as “favorites” for later.</a:t>
            </a:r>
          </a:p>
          <a:p>
            <a:pPr marL="383540" indent="-383540"/>
            <a:r>
              <a:rPr lang="en-US" dirty="0">
                <a:ea typeface="+mn-lt"/>
                <a:cs typeface="+mn-lt"/>
              </a:rPr>
              <a:t>The application is also designed to work for registered and unregistered users, providing most functionalities to both categories.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3657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2A5F-62F3-7A3B-7F7B-5CC05C94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Interface Design</a:t>
            </a:r>
          </a:p>
        </p:txBody>
      </p:sp>
      <p:pic>
        <p:nvPicPr>
          <p:cNvPr id="3" name="Immagine 4" descr="Immagine che contiene testo, elettronico, computer&#10;&#10;Descrizione generata automaticamente">
            <a:extLst>
              <a:ext uri="{FF2B5EF4-FFF2-40B4-BE49-F238E27FC236}">
                <a16:creationId xmlns:a16="http://schemas.microsoft.com/office/drawing/2014/main" id="{B4C694D4-5F6D-14E1-D487-E40C9EB5C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41" y="1705683"/>
            <a:ext cx="2504895" cy="4699599"/>
          </a:xfrm>
          <a:prstGeom prst="rect">
            <a:avLst/>
          </a:prstGeom>
        </p:spPr>
      </p:pic>
      <p:pic>
        <p:nvPicPr>
          <p:cNvPr id="4" name="Immagine 5">
            <a:extLst>
              <a:ext uri="{FF2B5EF4-FFF2-40B4-BE49-F238E27FC236}">
                <a16:creationId xmlns:a16="http://schemas.microsoft.com/office/drawing/2014/main" id="{4ADCAD4C-DF71-D6A7-2873-6F0FDEFA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076" y="1704964"/>
            <a:ext cx="2490517" cy="4699598"/>
          </a:xfrm>
          <a:prstGeom prst="rect">
            <a:avLst/>
          </a:prstGeom>
        </p:spPr>
      </p:pic>
      <p:pic>
        <p:nvPicPr>
          <p:cNvPr id="5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7EBF7375-5987-E32A-C883-C4E268C17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4965"/>
            <a:ext cx="2490517" cy="4699598"/>
          </a:xfrm>
          <a:prstGeom prst="rect">
            <a:avLst/>
          </a:prstGeom>
        </p:spPr>
      </p:pic>
      <p:pic>
        <p:nvPicPr>
          <p:cNvPr id="6" name="Immagine 8" descr="Immagine che contiene testo, screenshot, elettronico&#10;&#10;Descrizione generata automaticamente">
            <a:extLst>
              <a:ext uri="{FF2B5EF4-FFF2-40B4-BE49-F238E27FC236}">
                <a16:creationId xmlns:a16="http://schemas.microsoft.com/office/drawing/2014/main" id="{ADFA7AA3-80D0-C2C2-7E3F-54B986372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925" y="1704964"/>
            <a:ext cx="2548026" cy="46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8E55B-4E46-6D75-BCCB-1FBBD309E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AC2C-459D-507B-C925-0E8EFF95E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Cross platform mobile application</a:t>
            </a:r>
          </a:p>
          <a:p>
            <a:pPr marL="742950" lvl="1" indent="-285750">
              <a:buFont typeface="Wingdings 3" charset="2"/>
              <a:buChar char=""/>
            </a:pPr>
            <a:r>
              <a:rPr lang="en-US" sz="1400">
                <a:solidFill>
                  <a:srgbClr val="FFFFFF"/>
                </a:solidFill>
              </a:rPr>
              <a:t>Using the flutter dart framework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Cloud backend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3FD1F8-6780-9B20-C36A-43DBEDB00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048451" y="1728207"/>
            <a:ext cx="6495847" cy="40111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15523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9D848-0612-02C3-0C8A-BC0FF4D3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Database Design</a:t>
            </a: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9FE7A-7E98-631E-A035-79FC0D745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We identified the three main entities</a:t>
            </a:r>
          </a:p>
          <a:p>
            <a:pPr lvl="1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Users</a:t>
            </a:r>
          </a:p>
          <a:p>
            <a:pPr lvl="1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Products</a:t>
            </a:r>
          </a:p>
          <a:p>
            <a:pPr lvl="1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Shops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We use a special entity to keep track of unauthenticated users’ orders in the database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A9E59C-6436-F88D-62BF-07CF65E73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9244"/>
          <a:stretch/>
        </p:blipFill>
        <p:spPr>
          <a:xfrm>
            <a:off x="4703211" y="1237139"/>
            <a:ext cx="7194379" cy="41451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85430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9D848-0612-02C3-0C8A-BC0FF4D3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External Services and APIs</a:t>
            </a: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9FE7A-7E98-631E-A035-79FC0D745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Firebase Authentication</a:t>
            </a:r>
          </a:p>
          <a:p>
            <a:pPr lvl="1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Sign up</a:t>
            </a:r>
          </a:p>
          <a:p>
            <a:pPr lvl="1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Sign in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Firebase Realtime Database</a:t>
            </a:r>
          </a:p>
          <a:p>
            <a:pPr lvl="1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Shop and product data</a:t>
            </a:r>
          </a:p>
          <a:p>
            <a:pPr lvl="1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User data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Google Maps Services</a:t>
            </a:r>
          </a:p>
          <a:p>
            <a:pPr lvl="1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Nearest shops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Payment API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Flutter packages from </a:t>
            </a:r>
            <a:r>
              <a:rPr lang="en-US" dirty="0" err="1">
                <a:solidFill>
                  <a:srgbClr val="FFFFFF"/>
                </a:solidFill>
              </a:rPr>
              <a:t>pub.dev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24C75-228A-2AA6-852F-63ADA78F7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930" y="309606"/>
            <a:ext cx="3400036" cy="3400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3D823-58F5-A3AC-487D-2A27687A0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5050" y="3513655"/>
            <a:ext cx="2500374" cy="2500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7D4FCC-B899-8335-9B1C-8E1C62A20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904" y="1099956"/>
            <a:ext cx="4491409" cy="2140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28ECE-1A0E-F9A1-9AA1-2D9135CACC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3476" y="3320190"/>
            <a:ext cx="5551618" cy="27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37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BFCE-5BC6-FE80-ECC6-894DBB8A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95130"/>
            <a:ext cx="9404723" cy="1058118"/>
          </a:xfrm>
        </p:spPr>
        <p:txBody>
          <a:bodyPr/>
          <a:lstStyle/>
          <a:p>
            <a:r>
              <a:rPr lang="it-IT" dirty="0"/>
              <a:t>Application Use Cases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3EBDA-67C7-C9A6-4407-EC2D762AB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Browsing the </a:t>
            </a:r>
            <a:r>
              <a:rPr lang="it-IT" dirty="0" err="1"/>
              <a:t>catalogue</a:t>
            </a:r>
            <a:endParaRPr lang="it-IT" dirty="0"/>
          </a:p>
          <a:p>
            <a:pPr lvl="1"/>
            <a:r>
              <a:rPr lang="it-IT" dirty="0"/>
              <a:t>Scrolling </a:t>
            </a:r>
            <a:r>
              <a:rPr lang="it-IT" dirty="0" err="1"/>
              <a:t>through</a:t>
            </a:r>
            <a:r>
              <a:rPr lang="it-IT" dirty="0"/>
              <a:t> the home page</a:t>
            </a:r>
          </a:p>
          <a:p>
            <a:pPr lvl="1"/>
            <a:r>
              <a:rPr lang="it-IT" dirty="0" err="1"/>
              <a:t>Searching</a:t>
            </a:r>
            <a:r>
              <a:rPr lang="it-IT" dirty="0"/>
              <a:t> the </a:t>
            </a:r>
            <a:r>
              <a:rPr lang="it-IT" dirty="0" err="1"/>
              <a:t>catalogue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search</a:t>
            </a:r>
            <a:r>
              <a:rPr lang="it-IT" dirty="0"/>
              <a:t> bar</a:t>
            </a:r>
          </a:p>
          <a:p>
            <a:r>
              <a:rPr lang="it-IT" dirty="0" err="1"/>
              <a:t>Purchasing</a:t>
            </a:r>
            <a:r>
              <a:rPr lang="it-IT" dirty="0"/>
              <a:t> a product</a:t>
            </a:r>
          </a:p>
          <a:p>
            <a:pPr lvl="1"/>
            <a:r>
              <a:rPr lang="it-IT" dirty="0" err="1"/>
              <a:t>Adding</a:t>
            </a:r>
            <a:r>
              <a:rPr lang="it-IT" dirty="0"/>
              <a:t> products to the </a:t>
            </a:r>
            <a:r>
              <a:rPr lang="it-IT" dirty="0" err="1"/>
              <a:t>cart</a:t>
            </a:r>
            <a:endParaRPr lang="it-IT" dirty="0"/>
          </a:p>
          <a:p>
            <a:pPr lvl="1"/>
            <a:r>
              <a:rPr lang="it-IT" dirty="0" err="1"/>
              <a:t>Modifying</a:t>
            </a:r>
            <a:r>
              <a:rPr lang="it-IT" dirty="0"/>
              <a:t> the </a:t>
            </a:r>
            <a:r>
              <a:rPr lang="it-IT" dirty="0" err="1"/>
              <a:t>cart’s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  <a:p>
            <a:pPr lvl="1"/>
            <a:r>
              <a:rPr lang="it-IT" dirty="0"/>
              <a:t>Checking out</a:t>
            </a:r>
          </a:p>
          <a:p>
            <a:r>
              <a:rPr lang="it-IT" dirty="0" err="1"/>
              <a:t>Looking</a:t>
            </a:r>
            <a:r>
              <a:rPr lang="it-IT" dirty="0"/>
              <a:t> up the </a:t>
            </a:r>
            <a:r>
              <a:rPr lang="it-IT" dirty="0" err="1"/>
              <a:t>nearest</a:t>
            </a:r>
            <a:r>
              <a:rPr lang="it-IT" dirty="0"/>
              <a:t> shops in the </a:t>
            </a:r>
            <a:r>
              <a:rPr lang="it-IT" dirty="0" err="1"/>
              <a:t>map</a:t>
            </a:r>
            <a:endParaRPr lang="it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9446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155D6-54CD-4D86-9B5F-91A99767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T">
                <a:solidFill>
                  <a:srgbClr val="EBEBEB"/>
                </a:solidFill>
              </a:rPr>
              <a:t>Testing Campaign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B880-44FF-535E-36B1-B7EA433F5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/>
              <a:t>Widget Tests</a:t>
            </a:r>
          </a:p>
          <a:p>
            <a:r>
              <a:rPr lang="en-US"/>
              <a:t>Integration Tests</a:t>
            </a:r>
          </a:p>
          <a:p>
            <a:endParaRPr lang="en-US"/>
          </a:p>
          <a:p>
            <a:r>
              <a:rPr lang="en-US"/>
              <a:t>Tests are mocked with hard-coded data to avoid the logic being strictly dependent on the external services</a:t>
            </a:r>
          </a:p>
          <a:p>
            <a:endParaRPr lang="en-IT" dirty="0"/>
          </a:p>
        </p:txBody>
      </p:sp>
      <p:pic>
        <p:nvPicPr>
          <p:cNvPr id="4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7ABDB72-EF6F-3286-1A15-FFE44A7D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406" y="1549109"/>
            <a:ext cx="5430725" cy="47654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7959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BF19F-8A66-D4D3-40D1-AB3F4BB6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T">
                <a:solidFill>
                  <a:srgbClr val="EBEBEB"/>
                </a:solidFill>
              </a:rPr>
              <a:t>Widget Tests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27257-C044-286D-3BBE-66195AD79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4194918" cy="3658689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itchFamily="2" charset="2"/>
              <a:buChar char="v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widgets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inside </a:t>
            </a:r>
            <a:r>
              <a:rPr lang="it-IT" dirty="0" err="1"/>
              <a:t>larger</a:t>
            </a:r>
            <a:r>
              <a:rPr lang="it-IT" dirty="0"/>
              <a:t>-scope pages of the </a:t>
            </a:r>
            <a:r>
              <a:rPr lang="it-IT" dirty="0" err="1"/>
              <a:t>application</a:t>
            </a:r>
            <a:endParaRPr lang="it-IT" dirty="0"/>
          </a:p>
          <a:p>
            <a:pPr>
              <a:buClr>
                <a:schemeClr val="tx2"/>
              </a:buClr>
              <a:buFont typeface="Wingdings" pitchFamily="2" charset="2"/>
              <a:buChar char="v"/>
            </a:pPr>
            <a:r>
              <a:rPr lang="it-IT" dirty="0"/>
              <a:t>Widgets are </a:t>
            </a:r>
            <a:r>
              <a:rPr lang="it-IT" dirty="0" err="1"/>
              <a:t>tested</a:t>
            </a:r>
            <a:r>
              <a:rPr lang="it-IT" dirty="0"/>
              <a:t> by </a:t>
            </a:r>
            <a:r>
              <a:rPr lang="it-IT" dirty="0" err="1"/>
              <a:t>drawing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with </a:t>
            </a:r>
            <a:r>
              <a:rPr lang="it-IT" dirty="0" err="1"/>
              <a:t>mock</a:t>
            </a:r>
            <a:r>
              <a:rPr lang="it-IT" dirty="0"/>
              <a:t> data and </a:t>
            </a:r>
            <a:r>
              <a:rPr lang="it-IT" dirty="0" err="1"/>
              <a:t>asserting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sub-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rendered</a:t>
            </a:r>
            <a:r>
              <a:rPr lang="it-IT" dirty="0"/>
              <a:t> </a:t>
            </a:r>
            <a:r>
              <a:rPr lang="it-IT" dirty="0" err="1"/>
              <a:t>correctly</a:t>
            </a:r>
            <a:r>
              <a:rPr lang="it-IT" dirty="0"/>
              <a:t> and displays the </a:t>
            </a:r>
            <a:r>
              <a:rPr lang="it-IT" dirty="0" err="1"/>
              <a:t>correct</a:t>
            </a:r>
            <a:r>
              <a:rPr lang="it-IT" dirty="0"/>
              <a:t> information</a:t>
            </a:r>
          </a:p>
          <a:p>
            <a:endParaRPr lang="en-IT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5D90686-2C90-4BEA-2381-92EF21305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18" b="15152"/>
          <a:stretch/>
        </p:blipFill>
        <p:spPr>
          <a:xfrm>
            <a:off x="5278500" y="1642592"/>
            <a:ext cx="6508454" cy="45643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7867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</TotalTime>
  <Words>322</Words>
  <Application>Microsoft Macintosh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</vt:lpstr>
      <vt:lpstr>Wingdings 3</vt:lpstr>
      <vt:lpstr>Ion</vt:lpstr>
      <vt:lpstr>DIMA eShop</vt:lpstr>
      <vt:lpstr>Purpose of the Application</vt:lpstr>
      <vt:lpstr>Interface Design</vt:lpstr>
      <vt:lpstr>System Architecture</vt:lpstr>
      <vt:lpstr>Database Design</vt:lpstr>
      <vt:lpstr>External Services and APIs</vt:lpstr>
      <vt:lpstr>Application Use Cases</vt:lpstr>
      <vt:lpstr>Testing Campaign</vt:lpstr>
      <vt:lpstr>Widget Tests</vt:lpstr>
      <vt:lpstr>Integration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DIMA eShop</dc:title>
  <dc:creator>Pietro Moroni</dc:creator>
  <cp:lastModifiedBy>Pietro Moroni</cp:lastModifiedBy>
  <cp:revision>2</cp:revision>
  <dcterms:created xsi:type="dcterms:W3CDTF">2022-07-14T20:25:46Z</dcterms:created>
  <dcterms:modified xsi:type="dcterms:W3CDTF">2022-07-14T20:58:51Z</dcterms:modified>
</cp:coreProperties>
</file>